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20"/>
  </p:notesMasterIdLst>
  <p:handoutMasterIdLst>
    <p:handoutMasterId r:id="rId21"/>
  </p:handoutMasterIdLst>
  <p:sldIdLst>
    <p:sldId id="272" r:id="rId3"/>
    <p:sldId id="307" r:id="rId4"/>
    <p:sldId id="298" r:id="rId5"/>
    <p:sldId id="306" r:id="rId6"/>
    <p:sldId id="299" r:id="rId7"/>
    <p:sldId id="300" r:id="rId8"/>
    <p:sldId id="308" r:id="rId9"/>
    <p:sldId id="313" r:id="rId10"/>
    <p:sldId id="311" r:id="rId11"/>
    <p:sldId id="314" r:id="rId12"/>
    <p:sldId id="301" r:id="rId13"/>
    <p:sldId id="302" r:id="rId14"/>
    <p:sldId id="303" r:id="rId15"/>
    <p:sldId id="304" r:id="rId16"/>
    <p:sldId id="305" r:id="rId17"/>
    <p:sldId id="312" r:id="rId18"/>
    <p:sldId id="315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A51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83755" autoAdjust="0"/>
  </p:normalViewPr>
  <p:slideViewPr>
    <p:cSldViewPr snapToGrid="0" snapToObjects="1">
      <p:cViewPr varScale="1">
        <p:scale>
          <a:sx n="62" d="100"/>
          <a:sy n="62" d="100"/>
        </p:scale>
        <p:origin x="19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7" d="100"/>
          <a:sy n="107" d="100"/>
        </p:scale>
        <p:origin x="-25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E636B3-9BB2-E243-B09B-5DC0151B6EC9}" type="datetime1">
              <a:rPr lang="en-US" smtClean="0">
                <a:latin typeface="Arial"/>
                <a:cs typeface="Arial"/>
              </a:rPr>
              <a:t>1/26/2018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AACC18-1C2C-6F4E-BF56-EE2FE5E22C84}" type="slidenum">
              <a:rPr lang="en-US" smtClean="0">
                <a:latin typeface="Arial"/>
                <a:cs typeface="Arial"/>
              </a:rPr>
              <a:t>‹#›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6389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6A278FF8-EB89-C649-86C4-6A99CA3B906B}" type="datetime1">
              <a:rPr lang="en-US" smtClean="0"/>
              <a:t>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8B87F272-928C-4A42-875B-0C499AFDD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920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0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dirty="0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58468" y="8978121"/>
            <a:ext cx="3106103" cy="4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4722B7B-723F-4D96-B3FB-5AE22BCD9884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32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3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B7B9C-B3E6-4EF2-AE30-E62358A14D7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4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6EC08-CD57-4DE8-8AD3-4FE2D9DB48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43864" y="8964573"/>
            <a:ext cx="3094743" cy="4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68" tIns="47135" rIns="94268" bIns="47135"/>
          <a:lstStyle>
            <a:lvl1pPr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207" indent="-290464"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1858" indent="-232371"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6600" indent="-232371"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1345" indent="-232371"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6086" indent="-232371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0829" indent="-232371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5573" indent="-232371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0316" indent="-232371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1CD716F-7C72-4900-BA1E-DB79AA6A7CD7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27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Ch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Left-Justified Slide Headline Here in Arial 30pts Can Be Up to Two Lines of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First level bullets in 24pts</a:t>
            </a:r>
          </a:p>
          <a:p>
            <a:pPr lvl="1"/>
            <a:r>
              <a:rPr lang="en-US" dirty="0" smtClean="0"/>
              <a:t>Second level bullets in 22pts</a:t>
            </a:r>
          </a:p>
          <a:p>
            <a:pPr lvl="2"/>
            <a:r>
              <a:rPr lang="en-US" dirty="0" smtClean="0"/>
              <a:t>Third level bullets in 20pts</a:t>
            </a:r>
          </a:p>
          <a:p>
            <a:pPr lvl="3"/>
            <a:r>
              <a:rPr lang="en-US" dirty="0" smtClean="0"/>
              <a:t>Next level bullets in 18pts</a:t>
            </a:r>
          </a:p>
          <a:p>
            <a:pPr lvl="4"/>
            <a:r>
              <a:rPr lang="en-US" dirty="0" smtClean="0"/>
              <a:t>Final level bullets in 16pts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15998"/>
            <a:ext cx="2133600" cy="2315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4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9778" y="1555668"/>
            <a:ext cx="6914223" cy="2185059"/>
          </a:xfrm>
        </p:spPr>
        <p:txBody>
          <a:bodyPr anchor="ctr">
            <a:norm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Option 2, </a:t>
            </a:r>
            <a:br>
              <a:rPr lang="en-US" dirty="0" smtClean="0"/>
            </a:br>
            <a:r>
              <a:rPr lang="en-US" dirty="0" smtClean="0"/>
              <a:t>Title of Section in Arial 22pts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9778" y="1555668"/>
            <a:ext cx="6914223" cy="2185059"/>
          </a:xfrm>
        </p:spPr>
        <p:txBody>
          <a:bodyPr anchor="ctr">
            <a:norm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Option 3, </a:t>
            </a:r>
            <a:br>
              <a:rPr lang="en-US" dirty="0" smtClean="0"/>
            </a:br>
            <a:r>
              <a:rPr lang="en-US" dirty="0" smtClean="0"/>
              <a:t>Title of Section in Arial 22pts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9778" y="1555668"/>
            <a:ext cx="6914223" cy="2185059"/>
          </a:xfrm>
        </p:spPr>
        <p:txBody>
          <a:bodyPr anchor="ctr">
            <a:norm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Option 4, </a:t>
            </a:r>
            <a:br>
              <a:rPr lang="en-US" dirty="0" smtClean="0"/>
            </a:br>
            <a:r>
              <a:rPr lang="en-US" dirty="0" smtClean="0"/>
              <a:t>Title of Section in Arial 22pts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9778" y="1555668"/>
            <a:ext cx="6914223" cy="2185059"/>
          </a:xfrm>
        </p:spPr>
        <p:txBody>
          <a:bodyPr anchor="ctr">
            <a:norm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Option 5, </a:t>
            </a:r>
            <a:br>
              <a:rPr lang="en-US" dirty="0" smtClean="0"/>
            </a:br>
            <a:r>
              <a:rPr lang="en-US" dirty="0" smtClean="0"/>
              <a:t>Title of Section in Arial 22pts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9778" y="1555668"/>
            <a:ext cx="6914223" cy="2185059"/>
          </a:xfrm>
        </p:spPr>
        <p:txBody>
          <a:bodyPr anchor="ctr">
            <a:norm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Option 6, </a:t>
            </a:r>
            <a:br>
              <a:rPr lang="en-US" dirty="0" smtClean="0"/>
            </a:br>
            <a:r>
              <a:rPr lang="en-US" dirty="0" smtClean="0"/>
              <a:t>Title of Section in Arial 22pts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9778" y="1555668"/>
            <a:ext cx="6914223" cy="2185059"/>
          </a:xfrm>
        </p:spPr>
        <p:txBody>
          <a:bodyPr anchor="ctr">
            <a:norm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Option 7, </a:t>
            </a:r>
            <a:br>
              <a:rPr lang="en-US" dirty="0" smtClean="0"/>
            </a:br>
            <a:r>
              <a:rPr lang="en-US" dirty="0" smtClean="0"/>
              <a:t>Title of Section in Arial 22pts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Two-Column Template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3928863" cy="4643431"/>
          </a:xfrm>
        </p:spPr>
        <p:txBody>
          <a:bodyPr/>
          <a:lstStyle/>
          <a:p>
            <a:pPr lvl="0"/>
            <a:r>
              <a:rPr lang="en-US" dirty="0" smtClean="0"/>
              <a:t>Content: Arial, 24pts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7937" y="1612579"/>
            <a:ext cx="3928863" cy="4643431"/>
          </a:xfrm>
        </p:spPr>
        <p:txBody>
          <a:bodyPr/>
          <a:lstStyle/>
          <a:p>
            <a:pPr lvl="0"/>
            <a:r>
              <a:rPr lang="en-US" dirty="0" smtClean="0"/>
              <a:t>Content: Arial, 24pts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5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Side-by-Side Column Template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634904"/>
            <a:ext cx="3928863" cy="3667519"/>
          </a:xfrm>
        </p:spPr>
        <p:txBody>
          <a:bodyPr/>
          <a:lstStyle/>
          <a:p>
            <a:pPr lvl="0"/>
            <a:r>
              <a:rPr lang="en-US" dirty="0" smtClean="0"/>
              <a:t>Content: Arial, 24pts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7937" y="2647284"/>
            <a:ext cx="3928863" cy="3655139"/>
          </a:xfrm>
        </p:spPr>
        <p:txBody>
          <a:bodyPr/>
          <a:lstStyle/>
          <a:p>
            <a:pPr lvl="0"/>
            <a:r>
              <a:rPr lang="en-US" dirty="0" smtClean="0"/>
              <a:t>Content: Arial, 24pts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623249"/>
            <a:ext cx="3928863" cy="893017"/>
          </a:xfrm>
          <a:ln w="9525" cmpd="sng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en-US" dirty="0" smtClean="0"/>
              <a:t>Item A Name Goes Here in Arial 26pts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57937" y="1623402"/>
            <a:ext cx="3928863" cy="893017"/>
          </a:xfrm>
          <a:ln w="9525" cmpd="sng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en-US" dirty="0" smtClean="0"/>
              <a:t>Item B Name Goes Here in Arial 26pts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81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Bullets and Supporting Images(s) Template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5210581" cy="4643431"/>
          </a:xfrm>
        </p:spPr>
        <p:txBody>
          <a:bodyPr/>
          <a:lstStyle/>
          <a:p>
            <a:pPr lvl="0"/>
            <a:r>
              <a:rPr lang="en-US" dirty="0" smtClean="0"/>
              <a:t>First level bullets in 24pts</a:t>
            </a:r>
          </a:p>
          <a:p>
            <a:pPr lvl="1"/>
            <a:r>
              <a:rPr lang="en-US" dirty="0" smtClean="0"/>
              <a:t>Second level bullets in 22pts</a:t>
            </a:r>
          </a:p>
          <a:p>
            <a:pPr lvl="2"/>
            <a:r>
              <a:rPr lang="en-US" dirty="0" smtClean="0"/>
              <a:t>Third level bullets in 20pts</a:t>
            </a:r>
          </a:p>
          <a:p>
            <a:pPr lvl="3"/>
            <a:r>
              <a:rPr lang="en-US" dirty="0" smtClean="0"/>
              <a:t>Next level bullets in 18pts</a:t>
            </a:r>
          </a:p>
          <a:p>
            <a:pPr lvl="4"/>
            <a:r>
              <a:rPr lang="en-US" dirty="0" smtClean="0"/>
              <a:t>Final level bullets in 16pts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029758" y="4503411"/>
            <a:ext cx="2657042" cy="159866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i="1"/>
            </a:lvl1pPr>
          </a:lstStyle>
          <a:p>
            <a:pPr lvl="0"/>
            <a:r>
              <a:rPr lang="en-US" dirty="0" smtClean="0"/>
              <a:t>Image Caption: Arial 12pts </a:t>
            </a:r>
          </a:p>
          <a:p>
            <a:pPr lvl="0"/>
            <a:r>
              <a:rPr lang="en-US" dirty="0" smtClean="0"/>
              <a:t>Can Be Italicized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9758" y="4321926"/>
            <a:ext cx="2824680" cy="0"/>
          </a:xfrm>
          <a:prstGeom prst="line">
            <a:avLst/>
          </a:prstGeom>
          <a:ln w="28575" cmpd="sng">
            <a:solidFill>
              <a:srgbClr val="A51C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029757" y="1600200"/>
            <a:ext cx="2657043" cy="253870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4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9163" y="6526213"/>
            <a:ext cx="1693862" cy="269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6C1FC-8FD6-4FAB-BA61-F4DA36EF7B43}" type="slidenum">
              <a:rPr lang="en-US" altLang="en-US"/>
              <a:pPr>
                <a:defRPr/>
              </a:pPr>
              <a:t>‹#›</a:t>
            </a:fld>
            <a:endParaRPr lang="en-US" altLang="en-US" b="0" dirty="0">
              <a:solidFill>
                <a:schemeClr val="folHlink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619125" y="6324600"/>
            <a:ext cx="69913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5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Meeting 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963732" y="1587500"/>
            <a:ext cx="6723067" cy="489818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A51C30"/>
                </a:solidFill>
              </a:defRPr>
            </a:lvl1pPr>
            <a:lvl3pPr marL="576263" indent="-234950">
              <a:defRPr sz="1400"/>
            </a:lvl3pPr>
          </a:lstStyle>
          <a:p>
            <a:pPr lvl="0"/>
            <a:r>
              <a:rPr lang="en-US" dirty="0" smtClean="0"/>
              <a:t>Topic (xx minutes, presenter) </a:t>
            </a:r>
          </a:p>
          <a:p>
            <a:pPr lvl="2"/>
            <a:r>
              <a:rPr lang="en-US" dirty="0" smtClean="0"/>
              <a:t>Detail</a:t>
            </a:r>
          </a:p>
          <a:p>
            <a:pPr lvl="2"/>
            <a:r>
              <a:rPr lang="en-US" dirty="0" smtClean="0"/>
              <a:t>Detail</a:t>
            </a:r>
          </a:p>
          <a:p>
            <a:pPr lvl="2"/>
            <a:endParaRPr lang="en-US" dirty="0" smtClean="0"/>
          </a:p>
          <a:p>
            <a:pPr lvl="0"/>
            <a:r>
              <a:rPr lang="en-US" dirty="0" smtClean="0"/>
              <a:t>Topic (xx minutes, presenter) </a:t>
            </a:r>
          </a:p>
          <a:p>
            <a:pPr lvl="2"/>
            <a:r>
              <a:rPr lang="en-US" dirty="0" smtClean="0"/>
              <a:t>Detail</a:t>
            </a:r>
          </a:p>
          <a:p>
            <a:pPr lvl="2"/>
            <a:r>
              <a:rPr lang="en-US" dirty="0" smtClean="0"/>
              <a:t>Detail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Topic (xx minutes, presenter) </a:t>
            </a:r>
          </a:p>
          <a:p>
            <a:pPr lvl="2"/>
            <a:r>
              <a:rPr lang="en-US" dirty="0" smtClean="0"/>
              <a:t>Detail</a:t>
            </a:r>
          </a:p>
          <a:p>
            <a:pPr lvl="2"/>
            <a:r>
              <a:rPr lang="en-US" dirty="0" smtClean="0"/>
              <a:t>Detail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Topic (xx minutes, presenter) </a:t>
            </a:r>
          </a:p>
          <a:p>
            <a:pPr lvl="2"/>
            <a:r>
              <a:rPr lang="en-US" dirty="0" smtClean="0"/>
              <a:t>Detail</a:t>
            </a:r>
          </a:p>
          <a:p>
            <a:pPr lvl="2"/>
            <a:r>
              <a:rPr lang="en-US" dirty="0" smtClean="0"/>
              <a:t>Detail</a:t>
            </a:r>
          </a:p>
          <a:p>
            <a:pPr lvl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58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Left-Justified Slide Headline Here in Arial 30pts Can Be Up to Two Lines of Text, Line Below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First level bullets in 24pts</a:t>
            </a:r>
          </a:p>
          <a:p>
            <a:pPr lvl="1"/>
            <a:r>
              <a:rPr lang="en-US" dirty="0" smtClean="0"/>
              <a:t>Second level bullets in 22pts</a:t>
            </a:r>
          </a:p>
          <a:p>
            <a:pPr lvl="2"/>
            <a:r>
              <a:rPr lang="en-US" dirty="0" smtClean="0"/>
              <a:t>Third level bullets in 20pts</a:t>
            </a:r>
          </a:p>
          <a:p>
            <a:pPr lvl="3"/>
            <a:r>
              <a:rPr lang="en-US" dirty="0" smtClean="0"/>
              <a:t>Next level bullets in 18pts</a:t>
            </a:r>
          </a:p>
          <a:p>
            <a:pPr lvl="4"/>
            <a:r>
              <a:rPr lang="en-US" dirty="0" smtClean="0"/>
              <a:t>Final level bullets in 16pts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15998"/>
            <a:ext cx="2133600" cy="2315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Meeting 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963732" y="1587500"/>
            <a:ext cx="6723067" cy="489818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A51C30"/>
                </a:solidFill>
              </a:defRPr>
            </a:lvl1pPr>
            <a:lvl3pPr marL="576263" indent="-234950">
              <a:defRPr sz="1400"/>
            </a:lvl3pPr>
          </a:lstStyle>
          <a:p>
            <a:pPr lvl="0"/>
            <a:r>
              <a:rPr lang="en-US" dirty="0" smtClean="0"/>
              <a:t>Topic (xx minutes, presenter) </a:t>
            </a:r>
          </a:p>
          <a:p>
            <a:pPr lvl="2"/>
            <a:r>
              <a:rPr lang="en-US" dirty="0" smtClean="0"/>
              <a:t>Detail</a:t>
            </a:r>
          </a:p>
          <a:p>
            <a:pPr lvl="2"/>
            <a:r>
              <a:rPr lang="en-US" dirty="0" smtClean="0"/>
              <a:t>Detail</a:t>
            </a:r>
          </a:p>
          <a:p>
            <a:pPr lvl="2"/>
            <a:endParaRPr lang="en-US" dirty="0" smtClean="0"/>
          </a:p>
          <a:p>
            <a:pPr lvl="0"/>
            <a:r>
              <a:rPr lang="en-US" dirty="0" smtClean="0"/>
              <a:t>Topic (xx minutes, presenter) </a:t>
            </a:r>
          </a:p>
          <a:p>
            <a:pPr lvl="2"/>
            <a:r>
              <a:rPr lang="en-US" dirty="0" smtClean="0"/>
              <a:t>Detail</a:t>
            </a:r>
          </a:p>
          <a:p>
            <a:pPr lvl="2"/>
            <a:r>
              <a:rPr lang="en-US" dirty="0" smtClean="0"/>
              <a:t>Detail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Topic (xx minutes, presenter) </a:t>
            </a:r>
          </a:p>
          <a:p>
            <a:pPr lvl="2"/>
            <a:r>
              <a:rPr lang="en-US" dirty="0" smtClean="0"/>
              <a:t>Detail</a:t>
            </a:r>
          </a:p>
          <a:p>
            <a:pPr lvl="2"/>
            <a:r>
              <a:rPr lang="en-US" dirty="0" smtClean="0"/>
              <a:t>Detail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Topic (xx minutes, presenter) </a:t>
            </a:r>
          </a:p>
          <a:p>
            <a:pPr lvl="2"/>
            <a:r>
              <a:rPr lang="en-US" dirty="0" smtClean="0"/>
              <a:t>Detail</a:t>
            </a:r>
          </a:p>
          <a:p>
            <a:pPr lvl="2"/>
            <a:r>
              <a:rPr lang="en-US" dirty="0" smtClean="0"/>
              <a:t>Detail</a:t>
            </a:r>
          </a:p>
          <a:p>
            <a:pPr lvl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963732" y="1587500"/>
            <a:ext cx="6723067" cy="4898188"/>
          </a:xfrm>
        </p:spPr>
        <p:txBody>
          <a:bodyPr>
            <a:normAutofit/>
          </a:bodyPr>
          <a:lstStyle>
            <a:lvl1pPr marL="0" indent="0">
              <a:buNone/>
              <a:defRPr sz="1100" b="1">
                <a:solidFill>
                  <a:srgbClr val="A51C30"/>
                </a:solidFill>
              </a:defRPr>
            </a:lvl1pPr>
            <a:lvl3pPr marL="341313" marR="0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 sz="1100"/>
            </a:lvl3pPr>
          </a:lstStyle>
          <a:p>
            <a:pPr lvl="0"/>
            <a:r>
              <a:rPr lang="en-US" dirty="0" smtClean="0"/>
              <a:t>X Section One</a:t>
            </a:r>
          </a:p>
          <a:p>
            <a:pPr lvl="2"/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lvl="2"/>
            <a:endParaRPr lang="en-US" dirty="0" smtClean="0"/>
          </a:p>
          <a:p>
            <a:pPr lvl="0"/>
            <a:r>
              <a:rPr lang="en-US" dirty="0" smtClean="0"/>
              <a:t>X Section Two</a:t>
            </a:r>
          </a:p>
          <a:p>
            <a:pPr lvl="2"/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X Section Three</a:t>
            </a:r>
          </a:p>
          <a:p>
            <a:pPr lvl="2"/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X Section Four</a:t>
            </a:r>
          </a:p>
          <a:p>
            <a:pPr lvl="2"/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X Section Five</a:t>
            </a:r>
          </a:p>
          <a:p>
            <a:pPr lvl="2"/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lvl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Two-Column Template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3928863" cy="4643431"/>
          </a:xfrm>
        </p:spPr>
        <p:txBody>
          <a:bodyPr/>
          <a:lstStyle/>
          <a:p>
            <a:pPr lvl="0"/>
            <a:r>
              <a:rPr lang="en-US" dirty="0" smtClean="0"/>
              <a:t>Content: Arial, 24pts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7937" y="1612579"/>
            <a:ext cx="3928863" cy="4643431"/>
          </a:xfrm>
        </p:spPr>
        <p:txBody>
          <a:bodyPr/>
          <a:lstStyle/>
          <a:p>
            <a:pPr lvl="0"/>
            <a:r>
              <a:rPr lang="en-US" dirty="0" smtClean="0"/>
              <a:t>Content: Arial, 24pts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Side-by-Side Column Template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634904"/>
            <a:ext cx="3928863" cy="3667519"/>
          </a:xfrm>
        </p:spPr>
        <p:txBody>
          <a:bodyPr/>
          <a:lstStyle/>
          <a:p>
            <a:pPr lvl="0"/>
            <a:r>
              <a:rPr lang="en-US" dirty="0" smtClean="0"/>
              <a:t>Content: Arial, 24pts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7937" y="2647284"/>
            <a:ext cx="3928863" cy="3655139"/>
          </a:xfrm>
        </p:spPr>
        <p:txBody>
          <a:bodyPr/>
          <a:lstStyle/>
          <a:p>
            <a:pPr lvl="0"/>
            <a:r>
              <a:rPr lang="en-US" dirty="0" smtClean="0"/>
              <a:t>Content: Arial, 24pts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623249"/>
            <a:ext cx="3928863" cy="893017"/>
          </a:xfrm>
          <a:ln w="9525" cmpd="sng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en-US" dirty="0" smtClean="0"/>
              <a:t>Item A Name Goes Here in Arial 26pts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57937" y="1623402"/>
            <a:ext cx="3928863" cy="893017"/>
          </a:xfrm>
          <a:ln w="9525" cmpd="sng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en-US" dirty="0" smtClean="0"/>
              <a:t>Item B Name Goes Here in Arial 26pts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Bullets and Supporting Images(s) Template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5210581" cy="4643431"/>
          </a:xfrm>
        </p:spPr>
        <p:txBody>
          <a:bodyPr/>
          <a:lstStyle/>
          <a:p>
            <a:pPr lvl="0"/>
            <a:r>
              <a:rPr lang="en-US" dirty="0" smtClean="0"/>
              <a:t>First level bullets in 24pts</a:t>
            </a:r>
          </a:p>
          <a:p>
            <a:pPr lvl="1"/>
            <a:r>
              <a:rPr lang="en-US" dirty="0" smtClean="0"/>
              <a:t>Second level bullets in 22pts</a:t>
            </a:r>
          </a:p>
          <a:p>
            <a:pPr lvl="2"/>
            <a:r>
              <a:rPr lang="en-US" dirty="0" smtClean="0"/>
              <a:t>Third level bullets in 20pts</a:t>
            </a:r>
          </a:p>
          <a:p>
            <a:pPr lvl="3"/>
            <a:r>
              <a:rPr lang="en-US" dirty="0" smtClean="0"/>
              <a:t>Next level bullets in 18pts</a:t>
            </a:r>
          </a:p>
          <a:p>
            <a:pPr lvl="4"/>
            <a:r>
              <a:rPr lang="en-US" dirty="0" smtClean="0"/>
              <a:t>Final level bullets in 16pts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029758" y="4503411"/>
            <a:ext cx="2657042" cy="159866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i="1"/>
            </a:lvl1pPr>
          </a:lstStyle>
          <a:p>
            <a:pPr lvl="0"/>
            <a:r>
              <a:rPr lang="en-US" dirty="0" smtClean="0"/>
              <a:t>Image Caption: Arial 12pts </a:t>
            </a:r>
          </a:p>
          <a:p>
            <a:pPr lvl="0"/>
            <a:r>
              <a:rPr lang="en-US" dirty="0" smtClean="0"/>
              <a:t>Can Be Italicized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9758" y="4321926"/>
            <a:ext cx="2824680" cy="0"/>
          </a:xfrm>
          <a:prstGeom prst="line">
            <a:avLst/>
          </a:prstGeom>
          <a:ln w="28575" cmpd="sng">
            <a:solidFill>
              <a:srgbClr val="A51C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029757" y="1600200"/>
            <a:ext cx="2657043" cy="253870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1963732" y="1587500"/>
            <a:ext cx="6723067" cy="4898188"/>
          </a:xfrm>
        </p:spPr>
        <p:txBody>
          <a:bodyPr>
            <a:normAutofit/>
          </a:bodyPr>
          <a:lstStyle>
            <a:lvl1pPr marL="0" indent="0">
              <a:buNone/>
              <a:defRPr sz="1100" b="1">
                <a:solidFill>
                  <a:srgbClr val="A51C30"/>
                </a:solidFill>
              </a:defRPr>
            </a:lvl1pPr>
            <a:lvl3pPr marL="341313" marR="0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 sz="1100"/>
            </a:lvl3pPr>
          </a:lstStyle>
          <a:p>
            <a:pPr lvl="0"/>
            <a:r>
              <a:rPr lang="en-US" dirty="0" smtClean="0"/>
              <a:t>X Section One</a:t>
            </a:r>
          </a:p>
          <a:p>
            <a:pPr lvl="2"/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lvl="2"/>
            <a:endParaRPr lang="en-US" dirty="0" smtClean="0"/>
          </a:p>
          <a:p>
            <a:pPr lvl="0"/>
            <a:r>
              <a:rPr lang="en-US" dirty="0" smtClean="0"/>
              <a:t>X Section Two</a:t>
            </a:r>
          </a:p>
          <a:p>
            <a:pPr lvl="2"/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X Section Three</a:t>
            </a:r>
          </a:p>
          <a:p>
            <a:pPr lvl="2"/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X Section Four</a:t>
            </a:r>
          </a:p>
          <a:p>
            <a:pPr lvl="2"/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X Section Five</a:t>
            </a:r>
          </a:p>
          <a:p>
            <a:pPr lvl="2"/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marL="341313" marR="0" lvl="2" indent="-3413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51C3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X 	Title goes here</a:t>
            </a:r>
          </a:p>
          <a:p>
            <a:pPr lvl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4941" y="1653657"/>
            <a:ext cx="5538434" cy="914962"/>
          </a:xfrm>
        </p:spPr>
        <p:txBody>
          <a:bodyPr>
            <a:normAutofit/>
          </a:bodyPr>
          <a:lstStyle>
            <a:lvl1pPr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 </a:t>
            </a:r>
            <a:br>
              <a:rPr lang="en-US" dirty="0" smtClean="0"/>
            </a:br>
            <a:r>
              <a:rPr lang="en-US" dirty="0" smtClean="0"/>
              <a:t>in Arial 22pts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4941" y="2650925"/>
            <a:ext cx="4526950" cy="95917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Name(s) in Arial 18</a:t>
            </a:r>
          </a:p>
          <a:p>
            <a:r>
              <a:rPr lang="en-US" dirty="0" smtClean="0"/>
              <a:t>Month, Day, Year in Arial 18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482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05970" y="6485688"/>
            <a:ext cx="2133600" cy="365125"/>
          </a:xfrm>
        </p:spPr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2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4941" y="1653657"/>
            <a:ext cx="5538434" cy="914962"/>
          </a:xfrm>
        </p:spPr>
        <p:txBody>
          <a:bodyPr>
            <a:normAutofit/>
          </a:bodyPr>
          <a:lstStyle>
            <a:lvl1pPr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 </a:t>
            </a:r>
            <a:br>
              <a:rPr lang="en-US" dirty="0" smtClean="0"/>
            </a:br>
            <a:r>
              <a:rPr lang="en-US" dirty="0" smtClean="0"/>
              <a:t>in Arial 22pts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4941" y="2650925"/>
            <a:ext cx="4526950" cy="97104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Name(s) in Arial 18</a:t>
            </a:r>
          </a:p>
          <a:p>
            <a:r>
              <a:rPr lang="en-US" dirty="0" smtClean="0"/>
              <a:t>Month, Day, Year in Arial 18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482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05970" y="6485688"/>
            <a:ext cx="2133600" cy="365125"/>
          </a:xfrm>
        </p:spPr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4941" y="1653657"/>
            <a:ext cx="5538434" cy="914962"/>
          </a:xfrm>
        </p:spPr>
        <p:txBody>
          <a:bodyPr>
            <a:normAutofit/>
          </a:bodyPr>
          <a:lstStyle>
            <a:lvl1pPr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 </a:t>
            </a:r>
            <a:br>
              <a:rPr lang="en-US" dirty="0" smtClean="0"/>
            </a:br>
            <a:r>
              <a:rPr lang="en-US" dirty="0" smtClean="0"/>
              <a:t>in Arial 22pts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4941" y="2650925"/>
            <a:ext cx="4526950" cy="95917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Name(s) in Arial 18</a:t>
            </a:r>
          </a:p>
          <a:p>
            <a:r>
              <a:rPr lang="en-US" dirty="0" smtClean="0"/>
              <a:t>Month, Day, Year in Arial 18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482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05970" y="6485688"/>
            <a:ext cx="2133600" cy="365125"/>
          </a:xfrm>
        </p:spPr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4941" y="1653657"/>
            <a:ext cx="5538434" cy="914962"/>
          </a:xfrm>
        </p:spPr>
        <p:txBody>
          <a:bodyPr>
            <a:normAutofit/>
          </a:bodyPr>
          <a:lstStyle>
            <a:lvl1pPr>
              <a:defRPr sz="2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 </a:t>
            </a:r>
            <a:br>
              <a:rPr lang="en-US" dirty="0" smtClean="0"/>
            </a:br>
            <a:r>
              <a:rPr lang="en-US" dirty="0" smtClean="0"/>
              <a:t>in Arial 22pts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4941" y="2650925"/>
            <a:ext cx="4526950" cy="95917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Name(s) in Arial 18</a:t>
            </a:r>
          </a:p>
          <a:p>
            <a:r>
              <a:rPr lang="en-US" dirty="0" smtClean="0"/>
              <a:t>Month, Day, Year in Arial 18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482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05970" y="6485688"/>
            <a:ext cx="2133600" cy="365125"/>
          </a:xfrm>
        </p:spPr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05970" y="6626431"/>
            <a:ext cx="2133600" cy="224382"/>
          </a:xfrm>
        </p:spPr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29778" y="2327564"/>
            <a:ext cx="6914223" cy="2185059"/>
          </a:xfrm>
        </p:spPr>
        <p:txBody>
          <a:bodyPr anchor="ctr">
            <a:norm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Divider Option 1, </a:t>
            </a:r>
            <a:br>
              <a:rPr lang="en-US" dirty="0" smtClean="0"/>
            </a:br>
            <a:r>
              <a:rPr lang="en-US" dirty="0" smtClean="0"/>
              <a:t>Title of Section in Arial 22pts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9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70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Left-Justified Slide Headline Here in Arial 30pts Can Be Up to Two Lines of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2567"/>
            <a:ext cx="8229600" cy="464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 bullets in 24pts</a:t>
            </a:r>
          </a:p>
          <a:p>
            <a:pPr lvl="1"/>
            <a:r>
              <a:rPr lang="en-US" dirty="0" smtClean="0"/>
              <a:t>Second level bullets in 22pts</a:t>
            </a:r>
          </a:p>
          <a:p>
            <a:pPr lvl="2"/>
            <a:r>
              <a:rPr lang="en-US" dirty="0" smtClean="0"/>
              <a:t>Third level bullets in 20pts</a:t>
            </a:r>
          </a:p>
          <a:p>
            <a:pPr lvl="3"/>
            <a:r>
              <a:rPr lang="en-US" dirty="0" smtClean="0"/>
              <a:t>Next level bullets in 18pts</a:t>
            </a:r>
          </a:p>
          <a:p>
            <a:pPr lvl="4"/>
            <a:r>
              <a:rPr lang="en-US" dirty="0" smtClean="0"/>
              <a:t>Final level bullets in 16pts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970" y="6626431"/>
            <a:ext cx="2133600" cy="2243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7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49" r:id="rId4"/>
    <p:sldLayoutId id="2147483688" r:id="rId5"/>
    <p:sldLayoutId id="2147483689" r:id="rId6"/>
    <p:sldLayoutId id="2147483690" r:id="rId7"/>
    <p:sldLayoutId id="2147483661" r:id="rId8"/>
    <p:sldLayoutId id="2147483656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57" r:id="rId16"/>
    <p:sldLayoutId id="2147483658" r:id="rId17"/>
    <p:sldLayoutId id="2147483659" r:id="rId18"/>
    <p:sldLayoutId id="2147483694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51C30"/>
        </a:buClr>
        <a:buFont typeface="Arial"/>
        <a:buChar char="•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51C30"/>
        </a:buClr>
        <a:buFont typeface="Arial"/>
        <a:buChar char="–"/>
        <a:defRPr sz="2200" kern="1200" baseline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51C30"/>
        </a:buClr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51C30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51C30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70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Left-Justified Slide Headline Here in Arial 30pts Can Be Up to Two Lines of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2567"/>
            <a:ext cx="8229600" cy="464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 bullets in 24pts</a:t>
            </a:r>
          </a:p>
          <a:p>
            <a:pPr lvl="1"/>
            <a:r>
              <a:rPr lang="en-US" dirty="0" smtClean="0"/>
              <a:t>Second level bullets in 22pts</a:t>
            </a:r>
          </a:p>
          <a:p>
            <a:pPr lvl="2"/>
            <a:r>
              <a:rPr lang="en-US" dirty="0" smtClean="0"/>
              <a:t>Third level bullets in 20pts</a:t>
            </a:r>
          </a:p>
          <a:p>
            <a:pPr lvl="3"/>
            <a:r>
              <a:rPr lang="en-US" dirty="0" smtClean="0"/>
              <a:t>Next level bullets in 18pts</a:t>
            </a:r>
          </a:p>
          <a:p>
            <a:pPr lvl="4"/>
            <a:r>
              <a:rPr lang="en-US" dirty="0" smtClean="0"/>
              <a:t>Final level bullets in 16pts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970" y="6626431"/>
            <a:ext cx="2133600" cy="2243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41E7D6EB-B750-1C40-AED9-D17B05AB44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6178" y="6626431"/>
            <a:ext cx="2133600" cy="221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D96EFBD-5CF2-5B4D-B3F6-5237BC7BC53D}" type="datetimeFigureOut">
              <a:rPr lang="en-US" smtClean="0"/>
              <a:pPr/>
              <a:t>1/26/2018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5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83" r:id="rId4"/>
    <p:sldLayoutId id="2147483684" r:id="rId5"/>
    <p:sldLayoutId id="2147483685" r:id="rId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51C30"/>
        </a:buClr>
        <a:buFont typeface="Arial"/>
        <a:buChar char="•"/>
        <a:defRPr sz="240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51C30"/>
        </a:buClr>
        <a:buFont typeface="Arial"/>
        <a:buChar char="–"/>
        <a:defRPr sz="2200" kern="1200" baseline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51C30"/>
        </a:buClr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51C30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51C30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harvard.edu/employee-assistance-program" TargetMode="External"/><Relationship Id="rId2" Type="http://schemas.openxmlformats.org/officeDocument/2006/relationships/hyperlink" Target="https://hr.harvard.edu/networkin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dportal.harvard.edu/calendar/upcoming" TargetMode="External"/><Relationship Id="rId4" Type="http://schemas.openxmlformats.org/officeDocument/2006/relationships/hyperlink" Target="https://www.mass.gov/service-details/find-a-career-center-near-yo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673" y="1653657"/>
            <a:ext cx="7582328" cy="914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Career Overview for </a:t>
            </a:r>
            <a:br>
              <a:rPr lang="en-US" sz="3600" dirty="0" smtClean="0"/>
            </a:br>
            <a:r>
              <a:rPr lang="en-US" sz="3600" dirty="0" smtClean="0"/>
              <a:t>Women In Technology Group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2700" dirty="0" smtClean="0"/>
              <a:t>January 2018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laurie_stickels@harvard.edu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8513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Networking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Reciprocal give and take relationships</a:t>
            </a:r>
          </a:p>
          <a:p>
            <a:r>
              <a:rPr lang="en-US" dirty="0" smtClean="0"/>
              <a:t>On going, everywhere with everyone</a:t>
            </a:r>
          </a:p>
          <a:p>
            <a:r>
              <a:rPr lang="en-US" dirty="0" smtClean="0"/>
              <a:t>In person and on line networks are important</a:t>
            </a:r>
          </a:p>
          <a:p>
            <a:r>
              <a:rPr lang="en-US" dirty="0" smtClean="0"/>
              <a:t>Is a skill; requires preparation and practice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How are you actively growing your network?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Looking Forward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altLang="en-US" sz="2800" dirty="0" smtClean="0"/>
              <a:t>What are my short- and long-term development goals?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/>
              <a:t>What are my concrete next steps?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/>
              <a:t>Do I have my resume, LinkedIn ready to share with others?</a:t>
            </a:r>
          </a:p>
        </p:txBody>
      </p:sp>
    </p:spTree>
    <p:extLst>
      <p:ext uri="{BB962C8B-B14F-4D97-AF65-F5344CB8AC3E}">
        <p14:creationId xmlns:p14="http://schemas.microsoft.com/office/powerpoint/2010/main" val="22574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274638"/>
            <a:ext cx="8575675" cy="1143000"/>
          </a:xfrm>
        </p:spPr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How Development Occurs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861975216"/>
              </p:ext>
            </p:extLst>
          </p:nvPr>
        </p:nvGraphicFramePr>
        <p:xfrm>
          <a:off x="257175" y="1317351"/>
          <a:ext cx="8514866" cy="5160940"/>
        </p:xfrm>
        <a:graphic>
          <a:graphicData uri="http://schemas.openxmlformats.org/drawingml/2006/table">
            <a:tbl>
              <a:tblPr/>
              <a:tblGrid>
                <a:gridCol w="2753879"/>
                <a:gridCol w="2880493"/>
                <a:gridCol w="2880494"/>
              </a:tblGrid>
              <a:tr h="1032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Learning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Learning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Learning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2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Bosses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2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Colleagues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2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Hardships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Programs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2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Service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Coaches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e/Distance  Learning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30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Current Career Truths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58588" y="1600200"/>
            <a:ext cx="8328212" cy="4621305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Ultimately, you own your own career</a:t>
            </a:r>
          </a:p>
          <a:p>
            <a:r>
              <a:rPr lang="en-US" altLang="en-US" sz="2800" dirty="0" smtClean="0"/>
              <a:t>Career development is </a:t>
            </a:r>
            <a:r>
              <a:rPr lang="en-US" altLang="en-US" sz="2800" dirty="0"/>
              <a:t>ongoing; </a:t>
            </a:r>
            <a:r>
              <a:rPr lang="en-US" altLang="en-US" sz="2800" dirty="0" smtClean="0"/>
              <a:t>as </a:t>
            </a:r>
            <a:r>
              <a:rPr lang="en-US" altLang="en-US" sz="2800" dirty="0"/>
              <a:t>work evolves, so must we</a:t>
            </a:r>
          </a:p>
          <a:p>
            <a:r>
              <a:rPr lang="en-US" altLang="en-US" sz="2800" dirty="0" smtClean="0"/>
              <a:t>Current performance counts</a:t>
            </a:r>
          </a:p>
          <a:p>
            <a:r>
              <a:rPr lang="en-US" altLang="en-US" sz="2800" dirty="0" smtClean="0"/>
              <a:t>There are choices for you to make</a:t>
            </a:r>
          </a:p>
          <a:p>
            <a:r>
              <a:rPr lang="en-US" altLang="en-US" sz="2800" dirty="0" smtClean="0"/>
              <a:t>You need to actively manage your reputation and network</a:t>
            </a:r>
          </a:p>
        </p:txBody>
      </p:sp>
    </p:spTree>
    <p:extLst>
      <p:ext uri="{BB962C8B-B14F-4D97-AF65-F5344CB8AC3E}">
        <p14:creationId xmlns:p14="http://schemas.microsoft.com/office/powerpoint/2010/main" val="23907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25263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More Career Truths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68263"/>
            <a:ext cx="8229600" cy="4747735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Up is not the only way</a:t>
            </a:r>
          </a:p>
          <a:p>
            <a:r>
              <a:rPr lang="en-US" altLang="en-US" sz="2800" dirty="0" smtClean="0"/>
              <a:t>Speak about your experience in terms of skills and knowledge (not only years)</a:t>
            </a:r>
          </a:p>
          <a:p>
            <a:r>
              <a:rPr lang="en-US" altLang="en-US" sz="2800" dirty="0" smtClean="0"/>
              <a:t>Computer skills are critical for all positions</a:t>
            </a:r>
          </a:p>
          <a:p>
            <a:r>
              <a:rPr lang="en-US" altLang="en-US" sz="2800" dirty="0" smtClean="0"/>
              <a:t>Flexibility in skills and attitude are key</a:t>
            </a:r>
          </a:p>
          <a:p>
            <a:r>
              <a:rPr lang="en-US" altLang="en-US" sz="2800" dirty="0" smtClean="0"/>
              <a:t>Age </a:t>
            </a:r>
            <a:r>
              <a:rPr lang="en-US" altLang="en-US" sz="2800" dirty="0"/>
              <a:t>and stage can make a dramatic difference in goals</a:t>
            </a:r>
          </a:p>
          <a:p>
            <a:r>
              <a:rPr lang="en-US" altLang="en-US" sz="2800" dirty="0"/>
              <a:t>Measures of success change</a:t>
            </a:r>
          </a:p>
          <a:p>
            <a:endParaRPr lang="en-US" altLang="en-US" sz="3200" dirty="0" smtClean="0"/>
          </a:p>
          <a:p>
            <a:pPr>
              <a:buFontTx/>
              <a:buNone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7670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7005"/>
            <a:ext cx="8229600" cy="1008477"/>
          </a:xfrm>
        </p:spPr>
        <p:txBody>
          <a:bodyPr/>
          <a:lstStyle/>
          <a:p>
            <a:r>
              <a:rPr lang="en-US" altLang="en-US" b="1" dirty="0" smtClean="0"/>
              <a:t>Sampling of Resources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4447" y="1534332"/>
            <a:ext cx="8229600" cy="4684186"/>
          </a:xfrm>
        </p:spPr>
        <p:txBody>
          <a:bodyPr>
            <a:normAutofit/>
          </a:bodyPr>
          <a:lstStyle/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Courses:  IT Academy, CWD, DCE, Professional Certifications 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CWD Career Courses: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Career Roadmaps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Network at Harvard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Your Best Resume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Interviewing Skills for Candidates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Career Conversations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Lynda.com:  </a:t>
            </a: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Managing Your Career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Discovering Your Strengths 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Harvard Manage Mentor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Assistance Program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EAP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Massachusetts One Stop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Career Centers: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MassOneStops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Harvard Ed Portal in Allston 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EdPortal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1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Values Forced Choice Exercise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40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your Elevator Pitch?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80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440266" y="621772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b="1" dirty="0" smtClean="0">
                <a:ea typeface="ＭＳ Ｐゴシック" pitchFamily="34" charset="-128"/>
              </a:rPr>
              <a:t>Career “Paths” Can Feel </a:t>
            </a:r>
            <a:br>
              <a:rPr lang="en-US" altLang="en-US" b="1" dirty="0" smtClean="0">
                <a:ea typeface="ＭＳ Ｐゴシック" pitchFamily="34" charset="-128"/>
              </a:rPr>
            </a:br>
            <a:r>
              <a:rPr lang="en-US" altLang="en-US" b="1" dirty="0" smtClean="0">
                <a:ea typeface="ＭＳ Ｐゴシック" pitchFamily="34" charset="-128"/>
              </a:rPr>
              <a:t>More Like a Climbing Wall</a:t>
            </a:r>
          </a:p>
        </p:txBody>
      </p:sp>
      <p:pic>
        <p:nvPicPr>
          <p:cNvPr id="10243" name="Content Placeholder 4" descr="Career Climbing Wal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533" y="2347648"/>
            <a:ext cx="6096000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0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 Three-Stage Career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0005"/>
            <a:ext cx="8229600" cy="4825993"/>
          </a:xfrm>
        </p:spPr>
        <p:txBody>
          <a:bodyPr>
            <a:normAutofit/>
          </a:bodyPr>
          <a:lstStyle/>
          <a:p>
            <a:pPr algn="ctr"/>
            <a:endParaRPr lang="en-US" altLang="en-US" sz="4000" dirty="0" smtClean="0"/>
          </a:p>
          <a:p>
            <a:r>
              <a:rPr lang="en-US" altLang="en-US" sz="2800" dirty="0" smtClean="0"/>
              <a:t>Looking Inward</a:t>
            </a:r>
          </a:p>
          <a:p>
            <a:r>
              <a:rPr lang="en-US" altLang="en-US" sz="2800" dirty="0" smtClean="0"/>
              <a:t>Looking Outward</a:t>
            </a:r>
          </a:p>
          <a:p>
            <a:r>
              <a:rPr lang="en-US" altLang="en-US" sz="2800" dirty="0" smtClean="0"/>
              <a:t>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634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sz="4400" b="1" dirty="0" smtClean="0"/>
              <a:t>Quick Career Audit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	</a:t>
            </a:r>
            <a:endParaRPr lang="en-US" altLang="en-US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4522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Looking Inward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altLang="en-US" sz="2800" dirty="0" smtClean="0"/>
              <a:t>Values 	 					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/>
              <a:t>Interests					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/>
              <a:t>Skills	</a:t>
            </a:r>
          </a:p>
          <a:p>
            <a:pPr marL="457200" lvl="1" indent="0">
              <a:buNone/>
            </a:pPr>
            <a:endParaRPr lang="en-US" altLang="en-US" sz="2800" dirty="0" smtClean="0"/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/>
              <a:t>Reputation</a:t>
            </a:r>
          </a:p>
          <a:p>
            <a:pPr lvl="1">
              <a:buFontTx/>
              <a:buNone/>
            </a:pPr>
            <a:endParaRPr lang="en-US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757937" y="1487837"/>
            <a:ext cx="3928863" cy="4768173"/>
          </a:xfrm>
        </p:spPr>
        <p:txBody>
          <a:bodyPr/>
          <a:lstStyle/>
          <a:p>
            <a:r>
              <a:rPr lang="en-US" sz="2800" dirty="0" smtClean="0"/>
              <a:t>Commitment</a:t>
            </a:r>
          </a:p>
          <a:p>
            <a:endParaRPr lang="en-US" sz="2800" dirty="0"/>
          </a:p>
          <a:p>
            <a:r>
              <a:rPr lang="en-US" sz="2800" dirty="0" smtClean="0"/>
              <a:t>Satisfaction </a:t>
            </a:r>
          </a:p>
          <a:p>
            <a:endParaRPr lang="en-US" sz="2800" dirty="0"/>
          </a:p>
          <a:p>
            <a:r>
              <a:rPr lang="en-US" sz="2800" dirty="0" smtClean="0"/>
              <a:t>Competence</a:t>
            </a:r>
          </a:p>
          <a:p>
            <a:endParaRPr lang="en-US" sz="2800" dirty="0" smtClean="0"/>
          </a:p>
          <a:p>
            <a:r>
              <a:rPr lang="en-US" sz="2800" dirty="0" smtClean="0"/>
              <a:t>Credibility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Looking Outward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altLang="en-US" sz="2800" dirty="0" smtClean="0"/>
              <a:t>Workforce trends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400" dirty="0"/>
              <a:t>h</a:t>
            </a:r>
            <a:r>
              <a:rPr lang="en-US" altLang="en-US" sz="2400" dirty="0" smtClean="0"/>
              <a:t>iring information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400" dirty="0"/>
              <a:t>t</a:t>
            </a:r>
            <a:r>
              <a:rPr lang="en-US" altLang="en-US" sz="2400" dirty="0" smtClean="0"/>
              <a:t>ypes of work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skills research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800" dirty="0" smtClean="0"/>
              <a:t>Professional network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400" i="1" dirty="0"/>
              <a:t>w</a:t>
            </a:r>
            <a:r>
              <a:rPr lang="en-US" altLang="en-US" sz="2400" i="1" dirty="0" smtClean="0"/>
              <a:t>ho </a:t>
            </a:r>
            <a:r>
              <a:rPr lang="en-US" altLang="en-US" sz="2400" dirty="0" smtClean="0"/>
              <a:t>is in your network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400" i="1" dirty="0"/>
              <a:t>w</a:t>
            </a:r>
            <a:r>
              <a:rPr lang="en-US" altLang="en-US" sz="2400" i="1" dirty="0" smtClean="0"/>
              <a:t>hat </a:t>
            </a:r>
            <a:r>
              <a:rPr lang="en-US" altLang="en-US" sz="2400" dirty="0" smtClean="0"/>
              <a:t>you are telling your network</a:t>
            </a:r>
          </a:p>
          <a:p>
            <a:pPr lvl="3">
              <a:buFont typeface="Wingdings" pitchFamily="2" charset="2"/>
              <a:buChar char="§"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948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Harvard’s Core Workforce FY 2017</a:t>
            </a:r>
            <a:endParaRPr lang="en-US" b="1" dirty="0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1600"/>
            <a:ext cx="8229600" cy="52443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E3BF5B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Admin/Prof (exempt)			 6,847</a:t>
            </a:r>
          </a:p>
          <a:p>
            <a:pPr>
              <a:buClr>
                <a:srgbClr val="E3BF5B"/>
              </a:buClr>
            </a:pPr>
            <a:endParaRPr kumimoji="1"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3BF5B"/>
              </a:buClr>
            </a:pPr>
            <a:r>
              <a:rPr kumimoji="1"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Staff (HUCTW)</a:t>
            </a:r>
            <a:r>
              <a:rPr kumimoji="1"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5,020</a:t>
            </a:r>
          </a:p>
          <a:p>
            <a:pPr>
              <a:buClr>
                <a:srgbClr val="E3BF5B"/>
              </a:buClr>
            </a:pPr>
            <a:endParaRPr kumimoji="1"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3BF5B"/>
              </a:buClr>
            </a:pPr>
            <a:r>
              <a:rPr kumimoji="1"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Services/Trades			 		1,201</a:t>
            </a:r>
          </a:p>
          <a:p>
            <a:pPr marL="0" indent="0">
              <a:buClr>
                <a:srgbClr val="E3BF5B"/>
              </a:buClr>
              <a:buNone/>
            </a:pPr>
            <a:r>
              <a:rPr kumimoji="1"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rgbClr val="E3BF5B"/>
              </a:buClr>
            </a:pPr>
            <a:r>
              <a:rPr kumimoji="1"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Faculty, post-docs, etc.			5,214</a:t>
            </a:r>
          </a:p>
          <a:p>
            <a:pPr>
              <a:buClr>
                <a:srgbClr val="E3BF5B"/>
              </a:buClr>
              <a:buNone/>
            </a:pPr>
            <a:endParaRPr kumimoji="1"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E3BF5B"/>
              </a:buClr>
              <a:buNone/>
            </a:pPr>
            <a:r>
              <a:rPr kumimoji="1"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Total:  		   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8,283</a:t>
            </a:r>
            <a:r>
              <a:rPr kumimoji="1"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Clr>
                <a:srgbClr val="E3BF5B"/>
              </a:buClr>
              <a:buNone/>
            </a:pPr>
            <a:r>
              <a:rPr kumimoji="1" lang="en-US" sz="1100" dirty="0" smtClean="0">
                <a:latin typeface="Century" pitchFamily="18" charset="0"/>
              </a:rPr>
              <a:t>A</a:t>
            </a:r>
            <a:r>
              <a:rPr lang="en-US" sz="2800" dirty="0"/>
              <a:t>				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endParaRPr lang="en-US" sz="1200" b="1" dirty="0">
              <a:latin typeface="Century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59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Information Technology at Harvard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1, 553 in the IT job function</a:t>
            </a:r>
          </a:p>
          <a:p>
            <a:endParaRPr lang="en-US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 smtClean="0"/>
              <a:t>1,041 men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  512 women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1400" dirty="0" smtClean="0"/>
              <a:t>data on Jan. 9,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51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Hiring Numbers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232" y="20665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94200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jobs filled in Fiscal Year (FY) 2017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non-academic, administrative jobs in all job functions</a:t>
            </a:r>
          </a:p>
          <a:p>
            <a:pPr marL="0" indent="0" algn="ctr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2,307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applications for those jobs during (FY )2017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non-academic, administrative jobs in all job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102,883</a:t>
            </a:r>
          </a:p>
        </p:txBody>
      </p:sp>
    </p:spTree>
    <p:extLst>
      <p:ext uri="{BB962C8B-B14F-4D97-AF65-F5344CB8AC3E}">
        <p14:creationId xmlns:p14="http://schemas.microsoft.com/office/powerpoint/2010/main" val="29886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Content - Chalk">
  <a:themeElements>
    <a:clrScheme name="Harvard Theme Color">
      <a:dk1>
        <a:sysClr val="windowText" lastClr="000000"/>
      </a:dk1>
      <a:lt1>
        <a:sysClr val="window" lastClr="FFFFFF"/>
      </a:lt1>
      <a:dk2>
        <a:srgbClr val="A51C30"/>
      </a:dk2>
      <a:lt2>
        <a:srgbClr val="FFFFFF"/>
      </a:lt2>
      <a:accent1>
        <a:srgbClr val="A51C30"/>
      </a:accent1>
      <a:accent2>
        <a:srgbClr val="BAC5C6"/>
      </a:accent2>
      <a:accent3>
        <a:srgbClr val="8C8179"/>
      </a:accent3>
      <a:accent4>
        <a:srgbClr val="656565"/>
      </a:accent4>
      <a:accent5>
        <a:srgbClr val="BFBFBF"/>
      </a:accent5>
      <a:accent6>
        <a:srgbClr val="808080"/>
      </a:accent6>
      <a:hlink>
        <a:srgbClr val="4E84C4"/>
      </a:hlink>
      <a:folHlink>
        <a:srgbClr val="2933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- Simple">
  <a:themeElements>
    <a:clrScheme name="Harvard Theme Color">
      <a:dk1>
        <a:sysClr val="windowText" lastClr="000000"/>
      </a:dk1>
      <a:lt1>
        <a:sysClr val="window" lastClr="FFFFFF"/>
      </a:lt1>
      <a:dk2>
        <a:srgbClr val="A51C30"/>
      </a:dk2>
      <a:lt2>
        <a:srgbClr val="FFFFFF"/>
      </a:lt2>
      <a:accent1>
        <a:srgbClr val="A51C30"/>
      </a:accent1>
      <a:accent2>
        <a:srgbClr val="BAC5C6"/>
      </a:accent2>
      <a:accent3>
        <a:srgbClr val="8C8179"/>
      </a:accent3>
      <a:accent4>
        <a:srgbClr val="656565"/>
      </a:accent4>
      <a:accent5>
        <a:srgbClr val="BFBFBF"/>
      </a:accent5>
      <a:accent6>
        <a:srgbClr val="808080"/>
      </a:accent6>
      <a:hlink>
        <a:srgbClr val="4E84C4"/>
      </a:hlink>
      <a:folHlink>
        <a:srgbClr val="2933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576</TotalTime>
  <Words>391</Words>
  <Application>Microsoft Office PowerPoint</Application>
  <PresentationFormat>On-screen Show (4:3)</PresentationFormat>
  <Paragraphs>134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Century</vt:lpstr>
      <vt:lpstr>Wingdings</vt:lpstr>
      <vt:lpstr>Content - Chalk</vt:lpstr>
      <vt:lpstr>Content - Simple</vt:lpstr>
      <vt:lpstr>Career Overview for  Women In Technology Group  January 2018 laurie_stickels@harvard.edu</vt:lpstr>
      <vt:lpstr>Career “Paths” Can Feel  More Like a Climbing Wall</vt:lpstr>
      <vt:lpstr>A Three-Stage Career Model</vt:lpstr>
      <vt:lpstr>Quick Career Audit  </vt:lpstr>
      <vt:lpstr>Looking Inward</vt:lpstr>
      <vt:lpstr>Looking Outward</vt:lpstr>
      <vt:lpstr> Harvard’s Core Workforce FY 2017</vt:lpstr>
      <vt:lpstr>Information Technology at Harvard </vt:lpstr>
      <vt:lpstr>The Hiring Numbers</vt:lpstr>
      <vt:lpstr>Networking </vt:lpstr>
      <vt:lpstr>Looking Forward</vt:lpstr>
      <vt:lpstr>How Development Occurs</vt:lpstr>
      <vt:lpstr>Current Career Truths</vt:lpstr>
      <vt:lpstr>More Career Truths</vt:lpstr>
      <vt:lpstr>Sampling of Resources</vt:lpstr>
      <vt:lpstr>Values Forced Choice Exercise</vt:lpstr>
      <vt:lpstr>What is your Elevator Pitch?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</dc:creator>
  <cp:lastModifiedBy>Stickels, Laurie</cp:lastModifiedBy>
  <cp:revision>72</cp:revision>
  <cp:lastPrinted>2018-01-22T19:48:07Z</cp:lastPrinted>
  <dcterms:created xsi:type="dcterms:W3CDTF">2015-01-20T14:39:20Z</dcterms:created>
  <dcterms:modified xsi:type="dcterms:W3CDTF">2018-01-26T23:54:55Z</dcterms:modified>
</cp:coreProperties>
</file>